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89" r:id="rId3"/>
    <p:sldId id="292" r:id="rId4"/>
    <p:sldId id="293" r:id="rId5"/>
    <p:sldId id="294" r:id="rId6"/>
    <p:sldId id="296" r:id="rId7"/>
    <p:sldId id="297" r:id="rId8"/>
    <p:sldId id="29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00"/>
    <p:restoredTop sz="93706"/>
  </p:normalViewPr>
  <p:slideViewPr>
    <p:cSldViewPr snapToGrid="0" snapToObjects="1">
      <p:cViewPr varScale="1">
        <p:scale>
          <a:sx n="92" d="100"/>
          <a:sy n="92" d="100"/>
        </p:scale>
        <p:origin x="3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tif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AC1382F-B52C-7744-BDFB-C61E938D398C}" type="datetimeFigureOut">
              <a:rPr lang="en-US" smtClean="0"/>
              <a:t>9/12/18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4FC7B2B1-2D88-DF4E-B7AE-53E84311F311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2738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1382F-B52C-7744-BDFB-C61E938D398C}" type="datetimeFigureOut">
              <a:rPr lang="en-US" smtClean="0"/>
              <a:t>9/12/18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7B2B1-2D88-DF4E-B7AE-53E84311F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297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1382F-B52C-7744-BDFB-C61E938D398C}" type="datetimeFigureOut">
              <a:rPr lang="en-US" smtClean="0"/>
              <a:t>9/12/18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7B2B1-2D88-DF4E-B7AE-53E84311F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626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1382F-B52C-7744-BDFB-C61E938D398C}" type="datetimeFigureOut">
              <a:rPr lang="en-US" smtClean="0"/>
              <a:t>9/12/18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7B2B1-2D88-DF4E-B7AE-53E84311F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317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AC1382F-B52C-7744-BDFB-C61E938D398C}" type="datetimeFigureOut">
              <a:rPr lang="en-US" smtClean="0"/>
              <a:t>9/12/18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FC7B2B1-2D88-DF4E-B7AE-53E84311F311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1073356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1382F-B52C-7744-BDFB-C61E938D398C}" type="datetimeFigureOut">
              <a:rPr lang="en-US" smtClean="0"/>
              <a:t>9/12/18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7B2B1-2D88-DF4E-B7AE-53E84311F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25378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1382F-B52C-7744-BDFB-C61E938D398C}" type="datetimeFigureOut">
              <a:rPr lang="en-US" smtClean="0"/>
              <a:t>9/12/18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7B2B1-2D88-DF4E-B7AE-53E84311F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11499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1382F-B52C-7744-BDFB-C61E938D398C}" type="datetimeFigureOut">
              <a:rPr lang="en-US" smtClean="0"/>
              <a:t>9/12/18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7B2B1-2D88-DF4E-B7AE-53E84311F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411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1382F-B52C-7744-BDFB-C61E938D398C}" type="datetimeFigureOut">
              <a:rPr lang="en-US" smtClean="0"/>
              <a:t>9/12/18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7B2B1-2D88-DF4E-B7AE-53E84311F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200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5AC1382F-B52C-7744-BDFB-C61E938D398C}" type="datetimeFigureOut">
              <a:rPr lang="en-US" smtClean="0"/>
              <a:t>9/12/18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4FC7B2B1-2D88-DF4E-B7AE-53E84311F31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121544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5AC1382F-B52C-7744-BDFB-C61E938D398C}" type="datetimeFigureOut">
              <a:rPr lang="en-US" smtClean="0"/>
              <a:t>9/12/18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4FC7B2B1-2D88-DF4E-B7AE-53E84311F3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9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AC1382F-B52C-7744-BDFB-C61E938D398C}" type="datetimeFigureOut">
              <a:rPr lang="en-US" smtClean="0"/>
              <a:t>9/12/18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4FC7B2B1-2D88-DF4E-B7AE-53E84311F311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37545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creativecommons.org/licenses/by-nc-sa/4.0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narock.github.io/teaching/CST-411/sample.tsv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s://www.ndbc.noaa.gov/station_page.php?station=4100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EC080-D9AB-8344-9067-5585C9B9D0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CST-411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15D65D-DAEF-C943-9C70-C1ED697E87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Analysis and visualization</a:t>
            </a:r>
          </a:p>
        </p:txBody>
      </p:sp>
    </p:spTree>
    <p:extLst>
      <p:ext uri="{BB962C8B-B14F-4D97-AF65-F5344CB8AC3E}">
        <p14:creationId xmlns:p14="http://schemas.microsoft.com/office/powerpoint/2010/main" val="3711063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8EFA8-1CB1-6946-8BEB-B33E5B813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License and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693E6-CE62-CE42-A686-57EC39829B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4425" y="1557338"/>
            <a:ext cx="10601325" cy="5041070"/>
          </a:xfrm>
        </p:spPr>
        <p:txBody>
          <a:bodyPr>
            <a:normAutofit/>
          </a:bodyPr>
          <a:lstStyle/>
          <a:p>
            <a:r>
              <a:rPr lang="en-US" dirty="0"/>
              <a:t>This work is licensed under a Creative Commons Attribution-</a:t>
            </a:r>
            <a:r>
              <a:rPr lang="en-US" dirty="0" err="1"/>
              <a:t>NonCommercial</a:t>
            </a:r>
            <a:r>
              <a:rPr lang="en-US" dirty="0"/>
              <a:t>-</a:t>
            </a:r>
            <a:r>
              <a:rPr lang="en-US" dirty="0" err="1"/>
              <a:t>ShareAlike</a:t>
            </a:r>
            <a:r>
              <a:rPr lang="en-US" dirty="0"/>
              <a:t> 4.0 International License</a:t>
            </a:r>
          </a:p>
          <a:p>
            <a:pPr lvl="1"/>
            <a:r>
              <a:rPr lang="en-US" dirty="0"/>
              <a:t>Fore more details: </a:t>
            </a:r>
            <a:r>
              <a:rPr lang="en-US" dirty="0">
                <a:hlinkClick r:id="rId2"/>
              </a:rPr>
              <a:t>https://creativecommons.org/licenses/by-nc-sa/4.0/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r>
              <a:rPr lang="en-US" dirty="0"/>
              <a:t>The author is indebted to the generosity of others who have provided example problems and datasets.  Where appropriate, external sources are cited both in the slides and in </a:t>
            </a:r>
            <a:r>
              <a:rPr lang="en-US" dirty="0" err="1"/>
              <a:t>Jupyter</a:t>
            </a:r>
            <a:r>
              <a:rPr lang="en-US" dirty="0"/>
              <a:t> Notebooks</a:t>
            </a:r>
          </a:p>
          <a:p>
            <a:endParaRPr lang="en-US" dirty="0"/>
          </a:p>
          <a:p>
            <a:r>
              <a:rPr lang="en-US" dirty="0"/>
              <a:t>Images from around the Web are also used to help convey concepts</a:t>
            </a:r>
          </a:p>
          <a:p>
            <a:endParaRPr lang="en-US" dirty="0"/>
          </a:p>
          <a:p>
            <a:r>
              <a:rPr lang="en-US" dirty="0"/>
              <a:t>Content that is reused in these slides is either open licensed or, as I understand it, meets the Fair Use Doctrine for educational reuse. 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3F2722-B462-A640-96D9-E60E65557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8315" y="325176"/>
            <a:ext cx="2527377" cy="80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675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8EFA8-1CB1-6946-8BEB-B33E5B813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License and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693E6-CE62-CE42-A686-57EC39829B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4425" y="1557338"/>
            <a:ext cx="10601325" cy="5041070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My university offering of this course has an introductory Python course as a prerequisite </a:t>
            </a:r>
          </a:p>
          <a:p>
            <a:endParaRPr lang="en-US" dirty="0"/>
          </a:p>
          <a:p>
            <a:r>
              <a:rPr lang="en-US" dirty="0"/>
              <a:t>That course uses</a:t>
            </a:r>
          </a:p>
          <a:p>
            <a:pPr lvl="1"/>
            <a:r>
              <a:rPr lang="en-US" dirty="0"/>
              <a:t>Python Programming:  An Introduction to Computer Science 2010, 3rd Edition, John </a:t>
            </a:r>
            <a:r>
              <a:rPr lang="en-US" dirty="0" err="1"/>
              <a:t>Zelle</a:t>
            </a:r>
            <a:r>
              <a:rPr lang="en-US" dirty="0"/>
              <a:t>, Franklin, Beedle &amp; Associates Inc., ISBN 9781590282755 </a:t>
            </a:r>
          </a:p>
          <a:p>
            <a:pPr lvl="1"/>
            <a:endParaRPr lang="en-US" dirty="0"/>
          </a:p>
          <a:p>
            <a:r>
              <a:rPr lang="en-US" dirty="0"/>
              <a:t>At times, example problems from that text will be cited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3F2722-B462-A640-96D9-E60E65557C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38315" y="325176"/>
            <a:ext cx="2527377" cy="80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481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7B93E-5984-0249-A2BA-CF4AB4498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Mystery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76FA6-0258-8340-AD05-DA1AD2B24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974575"/>
            <a:ext cx="10178322" cy="3905018"/>
          </a:xfrm>
        </p:spPr>
        <p:txBody>
          <a:bodyPr/>
          <a:lstStyle/>
          <a:p>
            <a:r>
              <a:rPr lang="en-US" dirty="0"/>
              <a:t>There is data available at: </a:t>
            </a:r>
            <a:r>
              <a:rPr lang="en-US" dirty="0">
                <a:hlinkClick r:id="rId2"/>
              </a:rPr>
              <a:t>http://narock.github.io/teaching/CST-411/sample.tsv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It is a Tab Separated Variable file</a:t>
            </a:r>
          </a:p>
          <a:p>
            <a:endParaRPr lang="en-US" dirty="0"/>
          </a:p>
          <a:p>
            <a:r>
              <a:rPr lang="en-US" dirty="0"/>
              <a:t>Try reading it into a notebook and exploring the data</a:t>
            </a:r>
          </a:p>
          <a:p>
            <a:endParaRPr lang="en-US" dirty="0"/>
          </a:p>
          <a:p>
            <a:r>
              <a:rPr lang="en-US" dirty="0"/>
              <a:t>These data are related to something that’s in the news this week (September 12, 2018)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979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7EA051-B2B8-4F4D-B6EC-97596D358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Hurricane </a:t>
            </a:r>
            <a:r>
              <a:rPr lang="en-US" dirty="0" err="1"/>
              <a:t>florence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83076A-209C-674F-A253-95A90E7AAD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5661" y="1795005"/>
            <a:ext cx="7401991" cy="3731153"/>
          </a:xfrm>
        </p:spPr>
        <p:txBody>
          <a:bodyPr>
            <a:normAutofit/>
          </a:bodyPr>
          <a:lstStyle/>
          <a:p>
            <a:r>
              <a:rPr lang="en-US" dirty="0"/>
              <a:t>These data come from the National Oceanographic and Atmospheric </a:t>
            </a:r>
            <a:r>
              <a:rPr lang="en-US" dirty="0" err="1"/>
              <a:t>Adminstration’s</a:t>
            </a:r>
            <a:r>
              <a:rPr lang="en-US" dirty="0"/>
              <a:t> buoy program</a:t>
            </a:r>
          </a:p>
          <a:p>
            <a:endParaRPr lang="en-US" dirty="0"/>
          </a:p>
          <a:p>
            <a:r>
              <a:rPr lang="en-US" dirty="0"/>
              <a:t>These particular data are from buoy 41002 positioned 225 nautical miles south of Cape Hatteras, North Carolina</a:t>
            </a:r>
          </a:p>
          <a:p>
            <a:r>
              <a:rPr lang="en-US" dirty="0">
                <a:hlinkClick r:id="rId2"/>
              </a:rPr>
              <a:t>https://www.ndbc.noaa.gov/station_page.php?station=41002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These are the same buoys used</a:t>
            </a:r>
          </a:p>
          <a:p>
            <a:pPr marL="0" indent="0">
              <a:buNone/>
            </a:pPr>
            <a:r>
              <a:rPr lang="en-US" dirty="0"/>
              <a:t>in the weather forecasting this week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E4FB97-C829-E54A-8F78-38506A61B2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3986" y="609338"/>
            <a:ext cx="2377109" cy="37731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A4E618F-67D8-054F-A232-358949742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8715" y="4205908"/>
            <a:ext cx="3575877" cy="2449617"/>
          </a:xfrm>
          <a:prstGeom prst="rect">
            <a:avLst/>
          </a:prstGeom>
        </p:spPr>
      </p:pic>
      <p:sp>
        <p:nvSpPr>
          <p:cNvPr id="9" name="Left Arrow 8">
            <a:extLst>
              <a:ext uri="{FF2B5EF4-FFF2-40B4-BE49-F238E27FC236}">
                <a16:creationId xmlns:a16="http://schemas.microsoft.com/office/drawing/2014/main" id="{DE83AA52-E593-1C48-8246-45476CB577EE}"/>
              </a:ext>
            </a:extLst>
          </p:cNvPr>
          <p:cNvSpPr/>
          <p:nvPr/>
        </p:nvSpPr>
        <p:spPr>
          <a:xfrm>
            <a:off x="8176593" y="5468108"/>
            <a:ext cx="1113182" cy="30984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1E3A9A-ECE5-2E4F-A87A-630F03819074}"/>
              </a:ext>
            </a:extLst>
          </p:cNvPr>
          <p:cNvSpPr txBox="1"/>
          <p:nvPr/>
        </p:nvSpPr>
        <p:spPr>
          <a:xfrm>
            <a:off x="9250019" y="5428352"/>
            <a:ext cx="1749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</a:t>
            </a:r>
            <a:r>
              <a:rPr lang="en-US" dirty="0" err="1"/>
              <a:t>bouy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B4F386-E043-584B-B69D-FB2E66692281}"/>
              </a:ext>
            </a:extLst>
          </p:cNvPr>
          <p:cNvSpPr txBox="1"/>
          <p:nvPr/>
        </p:nvSpPr>
        <p:spPr>
          <a:xfrm>
            <a:off x="8913742" y="4452732"/>
            <a:ext cx="23771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Image Credit: NOAA</a:t>
            </a:r>
          </a:p>
        </p:txBody>
      </p:sp>
    </p:spTree>
    <p:extLst>
      <p:ext uri="{BB962C8B-B14F-4D97-AF65-F5344CB8AC3E}">
        <p14:creationId xmlns:p14="http://schemas.microsoft.com/office/powerpoint/2010/main" val="1845944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F6FB9F-D592-1C40-B3C2-0DED4F12CB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1264" y="0"/>
            <a:ext cx="9800445" cy="6453334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0D62D77-2A6F-8244-8020-5AA495490B9C}"/>
              </a:ext>
            </a:extLst>
          </p:cNvPr>
          <p:cNvSpPr txBox="1"/>
          <p:nvPr/>
        </p:nvSpPr>
        <p:spPr>
          <a:xfrm>
            <a:off x="2618512" y="6470068"/>
            <a:ext cx="7772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Hurricane Florence as seen from the International Space Station, Credit: NASA</a:t>
            </a:r>
          </a:p>
        </p:txBody>
      </p:sp>
    </p:spTree>
    <p:extLst>
      <p:ext uri="{BB962C8B-B14F-4D97-AF65-F5344CB8AC3E}">
        <p14:creationId xmlns:p14="http://schemas.microsoft.com/office/powerpoint/2010/main" val="4080335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4F6FB9F-D592-1C40-B3C2-0DED4F12CB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11360" y="2286000"/>
            <a:ext cx="5458230" cy="359410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A512FC0-F916-294F-909A-A593032FF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3381" y="281040"/>
            <a:ext cx="9134673" cy="60312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2549AA-670F-8B42-961D-7AA5F11BD07B}"/>
              </a:ext>
            </a:extLst>
          </p:cNvPr>
          <p:cNvSpPr txBox="1"/>
          <p:nvPr/>
        </p:nvSpPr>
        <p:spPr>
          <a:xfrm>
            <a:off x="2687787" y="6414648"/>
            <a:ext cx="7772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Hurricane Florence as seen from the International Space Station, Credit: NASA</a:t>
            </a:r>
          </a:p>
        </p:txBody>
      </p:sp>
    </p:spTree>
    <p:extLst>
      <p:ext uri="{BB962C8B-B14F-4D97-AF65-F5344CB8AC3E}">
        <p14:creationId xmlns:p14="http://schemas.microsoft.com/office/powerpoint/2010/main" val="539983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77919-A285-4C4F-A872-8AC25AB61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Tell a story with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32F67-D3C1-B34E-AD05-5550870322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874517"/>
            <a:ext cx="10178322" cy="4460022"/>
          </a:xfrm>
        </p:spPr>
        <p:txBody>
          <a:bodyPr/>
          <a:lstStyle/>
          <a:p>
            <a:r>
              <a:rPr lang="en-US" dirty="0"/>
              <a:t>There are 4 dataset descriptions available. Use what you’ve learned about scientific computing to tell a story with the data.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Specifically,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Read the data into a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Explore the data. How many rows/columns? Anything look out of place?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Analyze and visualize the data – what is it telling you?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Use your notebook to explain your data, analysis, and conclusions to your classmates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755577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{62BAF183-D8CB-C24B-BE92-51794D693B15}tf10001071</Template>
  <TotalTime>21919</TotalTime>
  <Words>394</Words>
  <Application>Microsoft Macintosh PowerPoint</Application>
  <PresentationFormat>Widescreen</PresentationFormat>
  <Paragraphs>48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Gill Sans MT</vt:lpstr>
      <vt:lpstr>Impact</vt:lpstr>
      <vt:lpstr>Badge</vt:lpstr>
      <vt:lpstr>CST-411</vt:lpstr>
      <vt:lpstr>License and References</vt:lpstr>
      <vt:lpstr>License and References</vt:lpstr>
      <vt:lpstr>Mystery dataset</vt:lpstr>
      <vt:lpstr>Hurricane florence</vt:lpstr>
      <vt:lpstr>PowerPoint Presentation</vt:lpstr>
      <vt:lpstr>PowerPoint Presentation</vt:lpstr>
      <vt:lpstr>Tell a story with data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CST-??</dc:title>
  <dc:creator>Narock, Thomas</dc:creator>
  <cp:lastModifiedBy>Narock, Thomas</cp:lastModifiedBy>
  <cp:revision>70</cp:revision>
  <dcterms:created xsi:type="dcterms:W3CDTF">2018-08-08T18:00:31Z</dcterms:created>
  <dcterms:modified xsi:type="dcterms:W3CDTF">2018-09-12T18:47:24Z</dcterms:modified>
</cp:coreProperties>
</file>

<file path=docProps/thumbnail.jpeg>
</file>